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4" r:id="rId4"/>
    <p:sldId id="285" r:id="rId5"/>
    <p:sldId id="286" r:id="rId6"/>
    <p:sldId id="275" r:id="rId7"/>
    <p:sldId id="283" r:id="rId8"/>
    <p:sldId id="258" r:id="rId9"/>
    <p:sldId id="277" r:id="rId10"/>
    <p:sldId id="289" r:id="rId11"/>
    <p:sldId id="287" r:id="rId12"/>
    <p:sldId id="288" r:id="rId13"/>
    <p:sldId id="290" r:id="rId14"/>
    <p:sldId id="294" r:id="rId15"/>
    <p:sldId id="291" r:id="rId16"/>
    <p:sldId id="293" r:id="rId17"/>
    <p:sldId id="292" r:id="rId18"/>
    <p:sldId id="281" r:id="rId19"/>
    <p:sldId id="27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400B4"/>
    <a:srgbClr val="300C4B"/>
    <a:srgbClr val="340C4F"/>
    <a:srgbClr val="320C4F"/>
    <a:srgbClr val="4D4D4D"/>
    <a:srgbClr val="777777"/>
    <a:srgbClr val="5F29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39" autoAdjust="0"/>
  </p:normalViewPr>
  <p:slideViewPr>
    <p:cSldViewPr snapToGrid="0" snapToObjects="1">
      <p:cViewPr varScale="1">
        <p:scale>
          <a:sx n="81" d="100"/>
          <a:sy n="8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7A8F3-E84B-40FE-9D06-0CC25B1D25BC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88A6-1F90-4D77-AB2B-F565E0E43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0A8E84-85BA-4F19-A6F4-FA500E6C92FB}" type="datetimeFigureOut">
              <a:rPr lang="en-US"/>
              <a:pPr/>
              <a:t>7/27/2012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D9690B-2E0B-46F3-9510-26D4E36389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2 -Gender - </a:t>
            </a:r>
            <a:r>
              <a:rPr lang="en-US" sz="1300"/>
              <a:t>male students were more self-efficacious when an overall or an applied measure is used, but not higher in the pure dimension. </a:t>
            </a:r>
          </a:p>
          <a:p>
            <a:endParaRPr lang="en-US"/>
          </a:p>
          <a:p>
            <a:r>
              <a:rPr lang="en-US"/>
              <a:t>Point 3 –variables that affect MSE over time - </a:t>
            </a:r>
            <a:r>
              <a:rPr lang="en-US" sz="1300"/>
              <a:t>one of these variables is the programme the students are attending, which appeared to have a significant effect on improving their overall mathematics self-efficacy between the beginning of their AS year and the end, with more evident improvement in the Use of Mathematics programme.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Course – </a:t>
            </a:r>
          </a:p>
          <a:p>
            <a:r>
              <a:rPr lang="en-US"/>
              <a:t>As expected students of ‘other’ than mathematics and engineering/science course are less confident with mathematics when starting their courses, however this difference is only statistically significant between mathematics and other students. </a:t>
            </a:r>
          </a:p>
          <a:p>
            <a:r>
              <a:rPr lang="en-US"/>
              <a:t>During the course of the years, the difference is increasing, since by Year 2 mathematics and engineering/science students seem to be more confident, while students of other courses show a decrease in their mathematics confidence.</a:t>
            </a:r>
          </a:p>
          <a:p>
            <a:endParaRPr lang="en-US"/>
          </a:p>
          <a:p>
            <a:r>
              <a:rPr lang="en-US"/>
              <a:t>Gender- </a:t>
            </a:r>
          </a:p>
          <a:p>
            <a:r>
              <a:rPr lang="en-US"/>
              <a:t>Gender differences are statistically significant at all survey times: Male students are overall more confident and they seem to increase their confidence scores a little. In contrast, we can observe a slight drop in female students’ confidence with mathematics from the start of their course and up to the middle of their second year at university.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1071-A10A-44C9-9517-2ADA98F1325A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0B43-0E4E-4515-BBEA-E35351C9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843A-E686-42D2-B6B3-9C27D033A271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0DE5-EF74-4933-847B-FA6E05D99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DD43-CE86-4349-A66B-A5ADD1CD1671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EE9E-40A7-43D0-9EA9-993123D5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B371-42CC-4C6A-A3DA-51E74695FF18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CBD1-5DD8-498B-988A-E07696D5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FDD7-CB48-477B-8335-4783CCA0A90F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104C-602B-44D1-9978-B3B98CB0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69BD-9454-4FD9-B342-42372FD14A7B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9445-4C22-42B9-B2FA-7D115C832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741C-D9EF-4360-83AB-96B26710FC84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62C1-C65F-43C8-89A2-B04DF1B3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F490-4469-4716-805F-A5ADA9454A5E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EA09-9668-4518-BFA5-1F86D04D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3043-B19D-44B0-A8F9-E0C8AAEFA530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9F0-CB5D-4234-9690-8448784B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C2D9-81C9-4F29-A854-3EBAB3EF60DF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DD47-4469-4DC0-8066-89E9B7A16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0FAE-D815-4F61-8C5A-547186224C36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3337-322D-48F2-AAE2-F48CB0D79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CBC1A-AAB6-4A44-8A06-B2D42124BA92}" type="datetimeFigureOut">
              <a:rPr lang="en-US"/>
              <a:pPr>
                <a:defRPr/>
              </a:pPr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9FEA3-9A4A-49A9-9407-72D29353E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300C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9530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14"/>
          <a:srcRect b="14474"/>
          <a:stretch>
            <a:fillRect/>
          </a:stretch>
        </p:blipFill>
        <p:spPr bwMode="auto">
          <a:xfrm>
            <a:off x="0" y="0"/>
            <a:ext cx="2503488" cy="495300"/>
          </a:xfrm>
          <a:prstGeom prst="rect">
            <a:avLst/>
          </a:prstGeom>
          <a:solidFill>
            <a:srgbClr val="460C56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300C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550988"/>
            <a:ext cx="7772400" cy="2319337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5F2987"/>
                </a:solidFill>
              </a:rPr>
              <a:t>What is the effect of self-efficacy on students’ participation?</a:t>
            </a:r>
            <a:r>
              <a:rPr lang="en-GB" sz="4800" b="1" smtClean="0">
                <a:solidFill>
                  <a:srgbClr val="7030A0"/>
                </a:solidFill>
              </a:rPr>
              <a:t> </a:t>
            </a:r>
            <a:endParaRPr lang="en-US" sz="4800" b="1" smtClean="0">
              <a:solidFill>
                <a:srgbClr val="7030A0"/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/>
          <a:srcRect b="14474"/>
          <a:stretch>
            <a:fillRect/>
          </a:stretch>
        </p:blipFill>
        <p:spPr bwMode="auto">
          <a:xfrm>
            <a:off x="0" y="0"/>
            <a:ext cx="2503488" cy="495300"/>
          </a:xfrm>
          <a:prstGeom prst="rect">
            <a:avLst/>
          </a:prstGeom>
          <a:solidFill>
            <a:srgbClr val="460C56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61457" y="4165600"/>
            <a:ext cx="862809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Investigators: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Julian Williams (PI), Laura Black, Pauline Davis, Birgit Pepin and Geoff Wake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Associates: Valerie Farnsworth, Paul Hernandez-Martinez, Maria Pampaka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Research Fellow: Diane Harris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Research Students: Kamila Jooganah and Irene Kleanthous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Statistician: Graeme Hutcheson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Administrator: Tim Millar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sz="2500" dirty="0" smtClean="0">
                <a:latin typeface="Calibri" pitchFamily="34" charset="0"/>
              </a:rPr>
              <a:t>AS traditional students score consistently higher in the pure MSE aspect, and the difference increases with time</a:t>
            </a:r>
          </a:p>
          <a:p>
            <a:r>
              <a:rPr lang="en-US" sz="2500" dirty="0" err="1" smtClean="0">
                <a:latin typeface="Calibri" pitchFamily="34" charset="0"/>
              </a:rPr>
              <a:t>UoM</a:t>
            </a:r>
            <a:r>
              <a:rPr lang="en-US" sz="2500" dirty="0" smtClean="0">
                <a:latin typeface="Calibri" pitchFamily="34" charset="0"/>
              </a:rPr>
              <a:t> students also increase their scores in the applied dimension considerably over the AS course.</a:t>
            </a: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20700"/>
            <a:ext cx="8229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MSE changing during the </a:t>
            </a:r>
            <a:r>
              <a:rPr lang="en-GB" sz="3600" b="1" dirty="0" smtClean="0">
                <a:solidFill>
                  <a:srgbClr val="5F2987"/>
                </a:solidFill>
                <a:latin typeface="+mj-lt"/>
                <a:ea typeface="+mj-ea"/>
                <a:cs typeface="+mj-cs"/>
              </a:rPr>
              <a:t>AS course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417638"/>
            <a:ext cx="86868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89693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5F2987"/>
                </a:solidFill>
              </a:rPr>
              <a:t>MSE and Learning Outcomes:</a:t>
            </a:r>
            <a:endParaRPr lang="en-US" sz="3600" b="1" dirty="0" smtClean="0">
              <a:solidFill>
                <a:srgbClr val="5F2987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200" y="1778000"/>
            <a:ext cx="8686800" cy="36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316335"/>
            <a:ext cx="737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eaLnBrk="1" hangingPunct="1"/>
            <a:r>
              <a:rPr lang="en-GB" b="1" dirty="0" smtClean="0"/>
              <a:t>A logistic regression model of drop-out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3200" y="5067300"/>
            <a:ext cx="8483600" cy="3087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200" y="5702300"/>
            <a:ext cx="737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eaLnBrk="1" hangingPunct="1"/>
            <a:r>
              <a:rPr lang="en-GB" b="1" dirty="0" smtClean="0"/>
              <a:t>The probability of dropout reduces when MSE increases (controlling for the other variables in the model)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673100"/>
            <a:ext cx="869791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795338"/>
            <a:ext cx="88773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5F2987"/>
                </a:solidFill>
              </a:rPr>
              <a:t>MSE and Other Learning Outcomes (Dispositions - TLRP)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7"/>
            <a:ext cx="8229600" cy="4525963"/>
          </a:xfrm>
        </p:spPr>
        <p:txBody>
          <a:bodyPr/>
          <a:lstStyle/>
          <a:p>
            <a:r>
              <a:rPr lang="en-GB" dirty="0" smtClean="0"/>
              <a:t>Linear Model of Maths Disposition at DP2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319338"/>
            <a:ext cx="86106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999" y="2360613"/>
            <a:ext cx="4032301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3700" y="3365500"/>
            <a:ext cx="3975100" cy="3087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200" y="4724400"/>
            <a:ext cx="416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eaLnBrk="1" hangingPunct="1"/>
            <a:r>
              <a:rPr lang="en-GB" b="1" dirty="0" smtClean="0"/>
              <a:t>The reported MSE of the students at the beginning of their MSE programme has a positive effect on their dispositions to continue with mathematically demanding subjects (which is directly relevant to particular career choices)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Another model…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0738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5F2987"/>
                </a:solidFill>
              </a:rPr>
              <a:t>MSE and Other Learning Outcomes (Dispositions - </a:t>
            </a:r>
            <a:r>
              <a:rPr lang="en-GB" b="1" dirty="0" err="1" smtClean="0">
                <a:solidFill>
                  <a:srgbClr val="5F2987"/>
                </a:solidFill>
              </a:rPr>
              <a:t>TransMaths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9400" y="1765300"/>
            <a:ext cx="8623300" cy="3987800"/>
          </a:xfrm>
          <a:noFill/>
          <a:ln w="25400" cap="flat" algn="ctr">
            <a:solidFill>
              <a:srgbClr val="800080"/>
            </a:solidFill>
          </a:ln>
        </p:spPr>
      </p:pic>
      <p:sp>
        <p:nvSpPr>
          <p:cNvPr id="5" name="Rectangle 4"/>
          <p:cNvSpPr/>
          <p:nvPr/>
        </p:nvSpPr>
        <p:spPr>
          <a:xfrm flipV="1">
            <a:off x="393700" y="2908300"/>
            <a:ext cx="7975600" cy="2782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400" y="5956300"/>
            <a:ext cx="808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eaLnBrk="1" hangingPunct="1"/>
            <a:r>
              <a:rPr lang="en-GB" b="1" dirty="0" smtClean="0">
                <a:sym typeface="Wingdings" pitchFamily="2" charset="2"/>
              </a:rPr>
              <a:t> A consistent association of MSE with changing mathematics dispositions during first year university study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63925"/>
            <a:ext cx="8399462" cy="345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192088"/>
            <a:ext cx="9140825" cy="316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235700" y="304800"/>
            <a:ext cx="2743200" cy="2895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795338"/>
          </a:xfrm>
        </p:spPr>
        <p:txBody>
          <a:bodyPr/>
          <a:lstStyle/>
          <a:p>
            <a:r>
              <a:rPr lang="en-GB" b="1" dirty="0" smtClean="0">
                <a:solidFill>
                  <a:srgbClr val="5F2987"/>
                </a:solidFill>
              </a:rPr>
              <a:t>A final point – from </a:t>
            </a:r>
            <a:r>
              <a:rPr lang="en-GB" b="1" dirty="0" err="1" smtClean="0">
                <a:solidFill>
                  <a:srgbClr val="5F2987"/>
                </a:solidFill>
              </a:rPr>
              <a:t>TransMaths</a:t>
            </a:r>
            <a:endParaRPr lang="en-US" b="1" dirty="0" smtClean="0">
              <a:solidFill>
                <a:srgbClr val="5F29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MSE measure highly correlated with ‘confidence’ measure</a:t>
            </a:r>
          </a:p>
          <a:p>
            <a:r>
              <a:rPr lang="en-GB" dirty="0" smtClean="0"/>
              <a:t>We only measure MSE at the beginning, but confidence at all data points (up to the 2</a:t>
            </a:r>
            <a:r>
              <a:rPr lang="en-GB" baseline="30000" dirty="0" smtClean="0"/>
              <a:t>nd</a:t>
            </a:r>
            <a:r>
              <a:rPr lang="en-GB" dirty="0" smtClean="0"/>
              <a:t> Year at University)</a:t>
            </a:r>
          </a:p>
          <a:p>
            <a:r>
              <a:rPr lang="en-GB" dirty="0" smtClean="0"/>
              <a:t>How is confidence changing during University?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5F2987"/>
                </a:solidFill>
              </a:rPr>
              <a:t>TransMaths</a:t>
            </a:r>
            <a:r>
              <a:rPr lang="en-US" sz="3600" b="1" dirty="0" smtClean="0">
                <a:solidFill>
                  <a:srgbClr val="5F2987"/>
                </a:solidFill>
              </a:rPr>
              <a:t> ‘ mathematics confidence’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4400" smtClean="0"/>
          </a:p>
          <a:p>
            <a:pPr algn="ctr" eaLnBrk="1" hangingPunct="1">
              <a:buFont typeface="Arial" charset="0"/>
              <a:buNone/>
            </a:pPr>
            <a:endParaRPr lang="en-US" sz="4400" smtClean="0"/>
          </a:p>
          <a:p>
            <a:pPr algn="ctr" eaLnBrk="1" hangingPunct="1">
              <a:buFont typeface="Arial" charset="0"/>
              <a:buNone/>
            </a:pPr>
            <a:endParaRPr lang="en-US" sz="440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 r="49915"/>
          <a:stretch>
            <a:fillRect/>
          </a:stretch>
        </p:blipFill>
        <p:spPr bwMode="auto">
          <a:xfrm>
            <a:off x="457200" y="2085975"/>
            <a:ext cx="4270375" cy="400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 l="50558"/>
          <a:stretch>
            <a:fillRect/>
          </a:stretch>
        </p:blipFill>
        <p:spPr bwMode="auto">
          <a:xfrm>
            <a:off x="4727575" y="2085975"/>
            <a:ext cx="4416425" cy="400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6715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5F2987"/>
                </a:solidFill>
              </a:rPr>
              <a:t>Conclusions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due to the significant role of mathematics self-efficacy in students’ future career choices, teachers, educational policy-makers and practitioners should </a:t>
            </a:r>
            <a:r>
              <a:rPr lang="en-US" sz="2800" dirty="0" err="1" smtClean="0"/>
              <a:t>endeavour</a:t>
            </a:r>
            <a:r>
              <a:rPr lang="en-US" sz="2800" dirty="0" smtClean="0"/>
              <a:t> to promote and develop students’ mathematics self-efficacy. </a:t>
            </a:r>
          </a:p>
          <a:p>
            <a:pPr eaLnBrk="1" hangingPunct="1"/>
            <a:r>
              <a:rPr lang="en-US" sz="2800" dirty="0" smtClean="0"/>
              <a:t>Use of Mathematics seems to benefit students to increase their MSE, (especially on students with low mathematics self-efficacy).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795338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7337AF"/>
                </a:solidFill>
              </a:rPr>
              <a:t/>
            </a:r>
            <a:br>
              <a:rPr lang="en-GB" sz="2800" b="1" dirty="0" smtClean="0">
                <a:solidFill>
                  <a:srgbClr val="7337AF"/>
                </a:solidFill>
              </a:rPr>
            </a:br>
            <a:r>
              <a:rPr lang="en-GB" sz="2800" b="1" dirty="0" smtClean="0">
                <a:solidFill>
                  <a:srgbClr val="5F2987"/>
                </a:solidFill>
              </a:rPr>
              <a:t>Professor </a:t>
            </a:r>
            <a:r>
              <a:rPr lang="en-GB" sz="2800" b="1" dirty="0" err="1" smtClean="0">
                <a:solidFill>
                  <a:srgbClr val="5F2987"/>
                </a:solidFill>
              </a:rPr>
              <a:t>Bandura</a:t>
            </a:r>
            <a:r>
              <a:rPr lang="en-GB" sz="2800" b="1" dirty="0" smtClean="0">
                <a:solidFill>
                  <a:srgbClr val="5F2987"/>
                </a:solidFill>
              </a:rPr>
              <a:t> has written the following on</a:t>
            </a:r>
            <a:br>
              <a:rPr lang="en-GB" sz="2800" b="1" dirty="0" smtClean="0">
                <a:solidFill>
                  <a:srgbClr val="5F2987"/>
                </a:solidFill>
              </a:rPr>
            </a:br>
            <a:r>
              <a:rPr lang="en-GB" sz="2800" b="1" dirty="0" smtClean="0">
                <a:solidFill>
                  <a:srgbClr val="5F2987"/>
                </a:solidFill>
              </a:rPr>
              <a:t>the distinction between self-efficacy and confidence</a:t>
            </a:r>
            <a:r>
              <a:rPr lang="en-GB" sz="2800" b="1" dirty="0" smtClean="0">
                <a:solidFill>
                  <a:srgbClr val="7337AF"/>
                </a:solidFill>
              </a:rPr>
              <a:t/>
            </a:r>
            <a:br>
              <a:rPr lang="en-GB" sz="2800" b="1" dirty="0" smtClean="0">
                <a:solidFill>
                  <a:srgbClr val="7337AF"/>
                </a:solidFill>
              </a:rPr>
            </a:br>
            <a:endParaRPr lang="en-GB" sz="2800" b="1" dirty="0" smtClean="0">
              <a:solidFill>
                <a:srgbClr val="7337AF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900238"/>
            <a:ext cx="9144000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smtClean="0"/>
              <a:t>“   Perceived self-efficacy refers to belief in one's agentive capabilities, that one can produce given levels of attainment. A self-efficacy assessment, therefore, includes both an affirmation of a capability level and the strength of that belief. Confidence is a catchword rather than a construct embedded in a theoretical system. Advances in a field are best achieved by constructs that fully reflect the phenomena of interest and are rooted in a theory that specifies their determinants, mediating processes, and multiple effects. Theory-based constructs pay dividends in understanding and operational guidance. The terms used to characterize personal agency, therefore, represent more than merely lexical preferences."</a:t>
            </a:r>
          </a:p>
          <a:p>
            <a:pPr eaLnBrk="1" hangingPunct="1">
              <a:buFont typeface="Arial" charset="0"/>
              <a:buNone/>
            </a:pPr>
            <a:r>
              <a:rPr lang="en-GB" sz="2400" i="1" smtClean="0"/>
              <a:t>    </a:t>
            </a:r>
            <a:r>
              <a:rPr lang="en-GB" sz="2000" i="1" smtClean="0"/>
              <a:t>Self-Efficacy: The Exercise of Control</a:t>
            </a:r>
            <a:r>
              <a:rPr lang="en-GB" sz="2000" smtClean="0"/>
              <a:t>, 1997, p. 382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dirty="0" smtClean="0"/>
              <a:t>Self-efficacy (SE) beliefs </a:t>
            </a:r>
            <a:r>
              <a:rPr lang="en-US" i="1" dirty="0" smtClean="0"/>
              <a:t>“involve peoples’ capabilities to </a:t>
            </a:r>
            <a:r>
              <a:rPr lang="en-US" i="1" dirty="0" err="1" smtClean="0"/>
              <a:t>organise</a:t>
            </a:r>
            <a:r>
              <a:rPr lang="en-US" i="1" dirty="0" smtClean="0"/>
              <a:t> and execute courses of action required to produce given attainments” </a:t>
            </a:r>
            <a:r>
              <a:rPr lang="en-US" dirty="0" smtClean="0"/>
              <a:t>and perceived self-efficacy </a:t>
            </a:r>
            <a:r>
              <a:rPr lang="en-US" i="1" dirty="0" smtClean="0"/>
              <a:t>“is a judgment of one’s ability to </a:t>
            </a:r>
            <a:r>
              <a:rPr lang="en-US" i="1" dirty="0" err="1" smtClean="0"/>
              <a:t>organise</a:t>
            </a:r>
            <a:r>
              <a:rPr lang="en-US" i="1" dirty="0" smtClean="0"/>
              <a:t> and execute given types of performances…” </a:t>
            </a:r>
            <a:r>
              <a:rPr lang="en-US" dirty="0" smtClean="0"/>
              <a:t>(</a:t>
            </a:r>
            <a:r>
              <a:rPr lang="en-US" dirty="0" err="1" smtClean="0"/>
              <a:t>Bandura</a:t>
            </a:r>
            <a:r>
              <a:rPr lang="en-US" dirty="0" smtClean="0"/>
              <a:t> 1997, p. 3)</a:t>
            </a:r>
          </a:p>
          <a:p>
            <a:pPr marL="0" indent="0"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</a:pPr>
            <a:r>
              <a:rPr lang="en-GB" dirty="0" smtClean="0"/>
              <a:t> </a:t>
            </a:r>
            <a:r>
              <a:rPr lang="en-US" dirty="0" smtClean="0"/>
              <a:t>"a situational or problem-specific assessment of an individual's confidence in her or his ability to successfully perform or accomplish a particular </a:t>
            </a:r>
            <a:r>
              <a:rPr lang="en-US" dirty="0" err="1" smtClean="0"/>
              <a:t>maths</a:t>
            </a:r>
            <a:r>
              <a:rPr lang="en-US" dirty="0" smtClean="0"/>
              <a:t> task or problem"  (Hackett &amp; Betz, 1989, p. 262) </a:t>
            </a:r>
            <a:endParaRPr lang="en-US" b="1" dirty="0" smtClean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8509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7337AF"/>
                </a:solidFill>
              </a:rPr>
              <a:t/>
            </a:r>
            <a:br>
              <a:rPr lang="en-GB" sz="2800" b="1" dirty="0" smtClean="0">
                <a:solidFill>
                  <a:srgbClr val="7337AF"/>
                </a:solidFill>
              </a:rPr>
            </a:br>
            <a:r>
              <a:rPr lang="en-GB" sz="2800" b="1" dirty="0" smtClean="0">
                <a:solidFill>
                  <a:srgbClr val="5F2987"/>
                </a:solidFill>
              </a:rPr>
              <a:t>What is Mathematics Self-Efficacy?</a:t>
            </a:r>
            <a:r>
              <a:rPr lang="en-GB" sz="2800" b="1" dirty="0" smtClean="0">
                <a:solidFill>
                  <a:srgbClr val="7337AF"/>
                </a:solidFill>
              </a:rPr>
              <a:t/>
            </a:r>
            <a:br>
              <a:rPr lang="en-GB" sz="2800" b="1" dirty="0" smtClean="0">
                <a:solidFill>
                  <a:srgbClr val="7337AF"/>
                </a:solidFill>
              </a:rPr>
            </a:br>
            <a:endParaRPr lang="en-GB" sz="2800" b="1" dirty="0" smtClean="0">
              <a:solidFill>
                <a:srgbClr val="7337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795338"/>
          </a:xfrm>
        </p:spPr>
        <p:txBody>
          <a:bodyPr/>
          <a:lstStyle/>
          <a:p>
            <a:r>
              <a:rPr lang="en-GB" sz="2800" b="1" dirty="0" smtClean="0">
                <a:solidFill>
                  <a:srgbClr val="5F2987"/>
                </a:solidFill>
              </a:rPr>
              <a:t>Why self efficacy is interesting?</a:t>
            </a:r>
            <a:endParaRPr lang="en-US" sz="2800" b="1" dirty="0" smtClean="0">
              <a:solidFill>
                <a:srgbClr val="5F29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dirty="0" smtClean="0"/>
              <a:t>Important in students’ decision making (sometimes more than actual test scores)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dirty="0" smtClean="0"/>
              <a:t>Positive influence on students’ academic choices, effort and persistence, and choices </a:t>
            </a:r>
            <a:r>
              <a:rPr lang="en-US" dirty="0" smtClean="0"/>
              <a:t>in careers related to </a:t>
            </a:r>
            <a:r>
              <a:rPr lang="en-US" dirty="0" err="1" smtClean="0"/>
              <a:t>maths</a:t>
            </a:r>
            <a:r>
              <a:rPr lang="en-US" dirty="0" smtClean="0"/>
              <a:t> and science.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dirty="0" smtClean="0"/>
              <a:t>How to measure?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Contextualised questions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17638"/>
            <a:ext cx="8991600" cy="213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457200" y="7493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 smtClean="0">
                <a:solidFill>
                  <a:srgbClr val="5F2987"/>
                </a:solidFill>
                <a:latin typeface="Calibri" pitchFamily="34" charset="0"/>
              </a:rPr>
              <a:t>Two of the Projects and Samples</a:t>
            </a:r>
            <a:endParaRPr lang="en-GB" sz="4000" b="1" dirty="0">
              <a:solidFill>
                <a:srgbClr val="5F2987"/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3916362"/>
          <a:ext cx="4635500" cy="1651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8875"/>
                <a:gridCol w="1158875"/>
                <a:gridCol w="987425"/>
                <a:gridCol w="13303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1779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604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Trad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1285 (72%)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730</a:t>
                      </a:r>
                    </a:p>
                    <a:p>
                      <a:r>
                        <a:rPr lang="en-GB" b="0" dirty="0" smtClean="0"/>
                        <a:t>(68%)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459</a:t>
                      </a:r>
                    </a:p>
                    <a:p>
                      <a:pPr algn="ctr"/>
                      <a:r>
                        <a:rPr lang="en-GB" b="0" dirty="0" smtClean="0"/>
                        <a:t>(76%)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UoM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494</a:t>
                      </a:r>
                    </a:p>
                    <a:p>
                      <a:r>
                        <a:rPr lang="en-GB" dirty="0" smtClean="0"/>
                        <a:t>(28%)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346</a:t>
                      </a:r>
                    </a:p>
                    <a:p>
                      <a:r>
                        <a:rPr lang="en-GB" dirty="0" smtClean="0"/>
                        <a:t>(32%)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145</a:t>
                      </a:r>
                    </a:p>
                    <a:p>
                      <a:pPr algn="ctr"/>
                      <a:r>
                        <a:rPr lang="en-GB" dirty="0" smtClean="0"/>
                        <a:t>(24%)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210175" y="3916362"/>
          <a:ext cx="3733800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44600"/>
                <a:gridCol w="1060467"/>
                <a:gridCol w="142873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1778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901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5567362"/>
            <a:ext cx="737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eaLnBrk="1" hangingPunct="1"/>
            <a:r>
              <a:rPr lang="en-GB" b="1" dirty="0" smtClean="0"/>
              <a:t>AS </a:t>
            </a:r>
            <a:r>
              <a:rPr lang="en-GB" b="1" dirty="0" err="1" smtClean="0"/>
              <a:t>Trad</a:t>
            </a:r>
            <a:r>
              <a:rPr lang="en-GB" b="1" dirty="0" smtClean="0"/>
              <a:t>: </a:t>
            </a:r>
            <a:r>
              <a:rPr lang="en-GB" dirty="0" smtClean="0"/>
              <a:t>A traditional mathematics A-level </a:t>
            </a:r>
          </a:p>
          <a:p>
            <a:pPr marL="88900" lvl="1" eaLnBrk="1" hangingPunct="1"/>
            <a:r>
              <a:rPr lang="en-GB" b="1" dirty="0" err="1" smtClean="0"/>
              <a:t>UoM</a:t>
            </a:r>
            <a:r>
              <a:rPr lang="en-GB" b="1" dirty="0" smtClean="0"/>
              <a:t>: </a:t>
            </a:r>
            <a:r>
              <a:rPr lang="en-GB" dirty="0" smtClean="0"/>
              <a:t>a ‘modelling’-based programme intended to widen participation in mathematics through use of technology and coursework.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6200000" flipH="1">
            <a:off x="5787446" y="4721438"/>
            <a:ext cx="2161134" cy="3074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 flipH="1">
            <a:off x="4565070" y="4721438"/>
            <a:ext cx="2161135" cy="3074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itle 1"/>
          <p:cNvSpPr>
            <a:spLocks/>
          </p:cNvSpPr>
          <p:nvPr/>
        </p:nvSpPr>
        <p:spPr bwMode="auto">
          <a:xfrm>
            <a:off x="457200" y="8255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 smtClean="0">
                <a:solidFill>
                  <a:srgbClr val="5F2987"/>
                </a:solidFill>
                <a:latin typeface="Calibri" pitchFamily="34" charset="0"/>
              </a:rPr>
              <a:t>Measuring Mathematics Self Efficacy</a:t>
            </a:r>
            <a:endParaRPr lang="en-GB" sz="4000" b="1" dirty="0">
              <a:solidFill>
                <a:srgbClr val="5F2987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49400"/>
            <a:ext cx="8991600" cy="22198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6200000" flipH="1">
            <a:off x="1309633" y="3831918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2580969" y="3831919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4006544" y="3831919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81100" y="4305300"/>
            <a:ext cx="3479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MSE Instrument of 30 items: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3 difficulty levels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7 mathematical competences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Pure and Applied/Modelling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64100" y="4305300"/>
            <a:ext cx="2365375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MSE Instrument of 10 items of different mathematical areas</a:t>
            </a:r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5455931" y="3831920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4660900" y="4876800"/>
            <a:ext cx="20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6200000" flipH="1">
            <a:off x="7255365" y="4740765"/>
            <a:ext cx="2199783" cy="3074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60900" y="6045200"/>
            <a:ext cx="44069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</a:t>
            </a:r>
            <a:r>
              <a:rPr lang="en-GB" b="1" dirty="0" smtClean="0"/>
              <a:t> in the same 10 mathematical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3" grpId="1" animBg="1"/>
      <p:bldP spid="5" grpId="1" animBg="1"/>
      <p:bldP spid="6" grpId="1" animBg="1"/>
      <p:bldP spid="7" grpId="1" animBg="1"/>
      <p:bldP spid="8" grpId="1" animBg="1"/>
      <p:bldP spid="9" grpId="1" animBg="1"/>
      <p:bldP spid="10" grpId="1" animBg="1"/>
      <p:bldP spid="15" grpId="1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800" y="2262305"/>
            <a:ext cx="8178800" cy="4319353"/>
          </a:xfrm>
          <a:prstGeom prst="rect">
            <a:avLst/>
          </a:prstGeom>
          <a:noFill/>
          <a:ln w="38100" algn="ctr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 smtClean="0">
                <a:solidFill>
                  <a:srgbClr val="5F2987"/>
                </a:solidFill>
                <a:latin typeface="Calibri" pitchFamily="34" charset="0"/>
              </a:rPr>
              <a:t>Example ‘Applied’ Item</a:t>
            </a:r>
            <a:br>
              <a:rPr lang="en-GB" sz="4000" b="1" dirty="0" smtClean="0">
                <a:solidFill>
                  <a:srgbClr val="5F2987"/>
                </a:solidFill>
                <a:latin typeface="Calibri" pitchFamily="34" charset="0"/>
              </a:rPr>
            </a:br>
            <a:r>
              <a:rPr lang="en-GB" sz="4000" b="1" dirty="0" smtClean="0">
                <a:solidFill>
                  <a:srgbClr val="5F2987"/>
                </a:solidFill>
                <a:latin typeface="Calibri" pitchFamily="34" charset="0"/>
              </a:rPr>
              <a:t>(common in both studies)</a:t>
            </a:r>
            <a:endParaRPr lang="en-GB" sz="4000" b="1" dirty="0">
              <a:solidFill>
                <a:srgbClr val="5F298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314325" y="806450"/>
            <a:ext cx="8543925" cy="581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GB" sz="3000" dirty="0" smtClean="0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 b="50218"/>
          <a:stretch>
            <a:fillRect/>
          </a:stretch>
        </p:blipFill>
        <p:spPr bwMode="auto">
          <a:xfrm>
            <a:off x="2527300" y="1041400"/>
            <a:ext cx="638381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" y="1071563"/>
            <a:ext cx="25273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200" b="1" dirty="0" smtClean="0">
                <a:solidFill>
                  <a:srgbClr val="5F2987"/>
                </a:solidFill>
              </a:rPr>
              <a:t>Measuring Self Efficacy - TLRP</a:t>
            </a:r>
            <a:endParaRPr lang="en-US" sz="2200" b="1" dirty="0">
              <a:solidFill>
                <a:srgbClr val="5F2987"/>
              </a:solidFill>
            </a:endParaRPr>
          </a:p>
          <a:p>
            <a:pPr defTabSz="914400">
              <a:spcBef>
                <a:spcPct val="50000"/>
              </a:spcBef>
            </a:pPr>
            <a:r>
              <a:rPr lang="en-US" sz="2000" dirty="0"/>
              <a:t>Investigation of these items shows that those easier for AS traditional students are items defined earlier as ‘pure’ whereas, in contrast, items easier for the Use of Mathematics (</a:t>
            </a:r>
            <a:r>
              <a:rPr lang="en-US" sz="2000" dirty="0" err="1"/>
              <a:t>UoM</a:t>
            </a:r>
            <a:r>
              <a:rPr lang="en-US" sz="2000" dirty="0"/>
              <a:t>) group are more ‘applied’ items. </a:t>
            </a:r>
          </a:p>
        </p:txBody>
      </p:sp>
      <p:sp>
        <p:nvSpPr>
          <p:cNvPr id="5" name="Right Arrow 4"/>
          <p:cNvSpPr/>
          <p:nvPr/>
        </p:nvSpPr>
        <p:spPr>
          <a:xfrm rot="16200000" flipH="1">
            <a:off x="5563397" y="4608206"/>
            <a:ext cx="382100" cy="307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27300" y="5054601"/>
            <a:ext cx="6330950" cy="17525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/>
              <a:t>One </a:t>
            </a:r>
            <a:r>
              <a:rPr lang="en-GB" sz="3000" b="1" smtClean="0"/>
              <a:t>Overall measure (MSE), </a:t>
            </a:r>
            <a:endParaRPr lang="en-GB" sz="3000" b="1" dirty="0" smtClean="0"/>
          </a:p>
          <a:p>
            <a:pPr algn="ctr"/>
            <a:r>
              <a:rPr lang="en-GB" sz="3000" b="1" dirty="0" smtClean="0"/>
              <a:t>And two useful sub-scales:</a:t>
            </a:r>
          </a:p>
          <a:p>
            <a:pPr algn="ctr">
              <a:buFont typeface="Arial" pitchFamily="34" charset="0"/>
              <a:buChar char="•"/>
            </a:pPr>
            <a:r>
              <a:rPr lang="en-GB" sz="3000" b="1" dirty="0" smtClean="0"/>
              <a:t>Pure MSE </a:t>
            </a:r>
          </a:p>
          <a:p>
            <a:pPr algn="ctr">
              <a:buFont typeface="Arial" pitchFamily="34" charset="0"/>
              <a:buChar char="•"/>
            </a:pPr>
            <a:r>
              <a:rPr lang="en-GB" sz="3000" b="1" dirty="0" smtClean="0"/>
              <a:t>Applied MSE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985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5F2987"/>
                </a:solidFill>
              </a:rPr>
              <a:t>What we found regarding MSE</a:t>
            </a:r>
            <a:r>
              <a:rPr lang="en-US" dirty="0" smtClean="0"/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12738" y="5300662"/>
            <a:ext cx="8531225" cy="1277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consistent positive relationships of MSE with students’ prior mathematical attainment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male students were more self-efficacious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9" y="1460500"/>
            <a:ext cx="8531224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998</Words>
  <Application>Microsoft Office PowerPoint</Application>
  <PresentationFormat>On-screen Show (4:3)</PresentationFormat>
  <Paragraphs>98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What is the effect of self-efficacy on students’ participation? </vt:lpstr>
      <vt:lpstr> Professor Bandura has written the following on the distinction between self-efficacy and confidence </vt:lpstr>
      <vt:lpstr> What is Mathematics Self-Efficacy? </vt:lpstr>
      <vt:lpstr>Why self efficacy is interesting?</vt:lpstr>
      <vt:lpstr>Slide 5</vt:lpstr>
      <vt:lpstr>Slide 6</vt:lpstr>
      <vt:lpstr>Example ‘Applied’ Item (common in both studies)</vt:lpstr>
      <vt:lpstr>Slide 8</vt:lpstr>
      <vt:lpstr>What we found regarding MSE </vt:lpstr>
      <vt:lpstr>Slide 10</vt:lpstr>
      <vt:lpstr>MSE and Learning Outcomes:</vt:lpstr>
      <vt:lpstr>Slide 12</vt:lpstr>
      <vt:lpstr>MSE and Other Learning Outcomes (Dispositions - TLRP)</vt:lpstr>
      <vt:lpstr>Another model…</vt:lpstr>
      <vt:lpstr>MSE and Other Learning Outcomes (Dispositions - TransMaths</vt:lpstr>
      <vt:lpstr>Slide 16</vt:lpstr>
      <vt:lpstr>A final point – from TransMaths</vt:lpstr>
      <vt:lpstr>TransMaths ‘ mathematics confidence’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Wake Geoffrey</dc:creator>
  <cp:lastModifiedBy>Maria Pampaka</cp:lastModifiedBy>
  <cp:revision>68</cp:revision>
  <dcterms:created xsi:type="dcterms:W3CDTF">2011-11-22T11:44:30Z</dcterms:created>
  <dcterms:modified xsi:type="dcterms:W3CDTF">2012-07-27T15:39:26Z</dcterms:modified>
</cp:coreProperties>
</file>